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3"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0" d="100"/>
          <a:sy n="120" d="100"/>
        </p:scale>
        <p:origin x="1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DB78A697-9D75-4DE8-8C28-1296A6CF43C1}" type="datetimeFigureOut">
              <a:rPr lang="en-US" dirty="0"/>
              <a:t>3/5/2021</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pPr algn="r"/>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F3075A-B3CA-4308-8288-4AA3FDE33D80}" type="datetimeFigureOut">
              <a:rPr lang="en-US" dirty="0"/>
              <a:t>3/5/2021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674B8D-FEEF-4ACC-AE11-BD533592BCDC}" type="datetimeFigureOut">
              <a:rPr lang="en-US" dirty="0"/>
              <a:t>3/5/2021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326006-7E0B-4944-9FC8-8FFECA54B11C}" type="datetimeFigureOut">
              <a:rPr lang="en-US" dirty="0"/>
              <a:t>3/5/2021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5A3413-B80B-4905-8668-7292F4C8B0D5}" type="datetimeFigureOut">
              <a:rPr lang="en-US" dirty="0"/>
              <a:t>3/5/2021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4019662-C6A4-45F9-A235-129F0C1DEF43}" type="datetimeFigureOut">
              <a:rPr lang="en-US" dirty="0"/>
              <a:t>3/5/2021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09BB764-976A-4040-BDCA-252C91CEE939}" type="datetimeFigureOut">
              <a:rPr lang="en-US" dirty="0"/>
              <a:t>3/5/2021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4FC935-CE77-4008-BAD9-6108F00BE393}" type="datetimeFigureOut">
              <a:rPr lang="en-US" dirty="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C562D5-4244-4B26-B385-E71032EABECD}" type="datetimeFigureOut">
              <a:rPr lang="en-US" dirty="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DBD967-1B7E-40AA-AAF7-BA98E0E039F7}" type="datetimeFigureOut">
              <a:rPr lang="en-US" dirty="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D1490F-3E6A-4544-9694-22B6007FE3C6}" type="datetimeFigureOut">
              <a:rPr lang="en-US" dirty="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AF9620-38BC-4982-922B-C904A70C41DD}" type="datetimeFigureOut">
              <a:rPr lang="en-US" dirty="0"/>
              <a:t>3/5/2021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956FC6-E80E-40CB-B83C-A6FFE3EF0BA6}" type="datetimeFigureOut">
              <a:rPr lang="en-US" dirty="0"/>
              <a:t>3/5/2021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FF863F-52DC-41B2-9D00-5A4E5632AC32}" type="datetimeFigureOut">
              <a:rPr lang="en-US" dirty="0"/>
              <a:t>3/5/2021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55614-3909-43DC-A067-7F9842F8B81D}" type="datetimeFigureOut">
              <a:rPr lang="en-US" dirty="0"/>
              <a:t>3/5/2021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829323-6A73-409C-86A6-9EAF0F851121}" type="datetimeFigureOut">
              <a:rPr lang="en-US" dirty="0"/>
              <a:t>3/5/2021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240176-F1D3-49EC-82F4-0915A3AC4184}" type="datetimeFigureOut">
              <a:rPr lang="en-US" dirty="0"/>
              <a:t>3/5/2021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50172865-FBF0-458A-BAFF-4F75173770F5}" type="datetimeFigureOut">
              <a:rPr lang="en-US" dirty="0"/>
              <a:t>3/5/2021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ftc.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BACA9-756A-427F-8A63-788F499E8968}"/>
              </a:ext>
            </a:extLst>
          </p:cNvPr>
          <p:cNvSpPr>
            <a:spLocks noGrp="1"/>
          </p:cNvSpPr>
          <p:nvPr>
            <p:ph type="ctrTitle"/>
          </p:nvPr>
        </p:nvSpPr>
        <p:spPr/>
        <p:txBody>
          <a:bodyPr/>
          <a:lstStyle/>
          <a:p>
            <a:r>
              <a:rPr lang="en-US" dirty="0"/>
              <a:t>Don’t be a victim</a:t>
            </a:r>
          </a:p>
        </p:txBody>
      </p:sp>
      <p:sp>
        <p:nvSpPr>
          <p:cNvPr id="3" name="Subtitle 2">
            <a:extLst>
              <a:ext uri="{FF2B5EF4-FFF2-40B4-BE49-F238E27FC236}">
                <a16:creationId xmlns:a16="http://schemas.microsoft.com/office/drawing/2014/main" id="{2E36E23D-9F28-40EE-9E58-EE0D962A68D2}"/>
              </a:ext>
            </a:extLst>
          </p:cNvPr>
          <p:cNvSpPr>
            <a:spLocks noGrp="1"/>
          </p:cNvSpPr>
          <p:nvPr>
            <p:ph type="subTitle" idx="1"/>
          </p:nvPr>
        </p:nvSpPr>
        <p:spPr>
          <a:xfrm rot="21420000">
            <a:off x="891200" y="3290524"/>
            <a:ext cx="9755187" cy="550333"/>
          </a:xfrm>
        </p:spPr>
        <p:txBody>
          <a:bodyPr/>
          <a:lstStyle/>
          <a:p>
            <a:r>
              <a:rPr lang="en-US" dirty="0"/>
              <a:t>Scams, frauds, and swindles: the puppy scam </a:t>
            </a:r>
          </a:p>
          <a:p>
            <a:endParaRPr lang="en-US" dirty="0"/>
          </a:p>
        </p:txBody>
      </p:sp>
      <p:pic>
        <p:nvPicPr>
          <p:cNvPr id="5" name="Picture 4">
            <a:extLst>
              <a:ext uri="{FF2B5EF4-FFF2-40B4-BE49-F238E27FC236}">
                <a16:creationId xmlns:a16="http://schemas.microsoft.com/office/drawing/2014/main" id="{9D1ADF73-DE00-4495-A3C6-04AD24B2D92C}"/>
              </a:ext>
            </a:extLst>
          </p:cNvPr>
          <p:cNvPicPr>
            <a:picLocks noChangeAspect="1"/>
          </p:cNvPicPr>
          <p:nvPr/>
        </p:nvPicPr>
        <p:blipFill>
          <a:blip r:embed="rId2"/>
          <a:stretch>
            <a:fillRect/>
          </a:stretch>
        </p:blipFill>
        <p:spPr>
          <a:xfrm rot="21370474">
            <a:off x="955611" y="1580119"/>
            <a:ext cx="2236911" cy="2236911"/>
          </a:xfrm>
          <a:prstGeom prst="rect">
            <a:avLst/>
          </a:prstGeom>
        </p:spPr>
      </p:pic>
    </p:spTree>
    <p:extLst>
      <p:ext uri="{BB962C8B-B14F-4D97-AF65-F5344CB8AC3E}">
        <p14:creationId xmlns:p14="http://schemas.microsoft.com/office/powerpoint/2010/main" val="3752290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9ACDD2-24D5-478A-803F-4FCEF7D2B78D}"/>
              </a:ext>
            </a:extLst>
          </p:cNvPr>
          <p:cNvSpPr/>
          <p:nvPr/>
        </p:nvSpPr>
        <p:spPr>
          <a:xfrm>
            <a:off x="1248355" y="508882"/>
            <a:ext cx="9382539" cy="4247317"/>
          </a:xfrm>
          <a:prstGeom prst="rect">
            <a:avLst/>
          </a:prstGeom>
        </p:spPr>
        <p:txBody>
          <a:bodyPr wrap="square">
            <a:spAutoFit/>
          </a:bodyPr>
          <a:lstStyle/>
          <a:p>
            <a:pPr algn="ctr"/>
            <a:r>
              <a:rPr lang="en-US" sz="5400" dirty="0">
                <a:ln w="0"/>
                <a:gradFill>
                  <a:gsLst>
                    <a:gs pos="21000">
                      <a:srgbClr val="53575C"/>
                    </a:gs>
                    <a:gs pos="88000">
                      <a:srgbClr val="C5C7CA"/>
                    </a:gs>
                  </a:gsLst>
                  <a:lin ang="5400000"/>
                </a:gradFill>
              </a:rPr>
              <a:t>In 2020 the Chesterfield Police Department investigated 45 reports concerning scams and frauds totaling over $1.5 MILLION in losses</a:t>
            </a:r>
          </a:p>
        </p:txBody>
      </p:sp>
      <p:pic>
        <p:nvPicPr>
          <p:cNvPr id="7" name="Picture 6">
            <a:extLst>
              <a:ext uri="{FF2B5EF4-FFF2-40B4-BE49-F238E27FC236}">
                <a16:creationId xmlns:a16="http://schemas.microsoft.com/office/drawing/2014/main" id="{36D210D7-CCEF-4625-B4C2-D7100554C4D3}"/>
              </a:ext>
            </a:extLst>
          </p:cNvPr>
          <p:cNvPicPr>
            <a:picLocks noChangeAspect="1"/>
          </p:cNvPicPr>
          <p:nvPr/>
        </p:nvPicPr>
        <p:blipFill>
          <a:blip r:embed="rId2"/>
          <a:stretch>
            <a:fillRect/>
          </a:stretch>
        </p:blipFill>
        <p:spPr>
          <a:xfrm>
            <a:off x="5204750" y="4662695"/>
            <a:ext cx="1474346" cy="1474346"/>
          </a:xfrm>
          <a:prstGeom prst="rect">
            <a:avLst/>
          </a:prstGeom>
        </p:spPr>
      </p:pic>
    </p:spTree>
    <p:extLst>
      <p:ext uri="{BB962C8B-B14F-4D97-AF65-F5344CB8AC3E}">
        <p14:creationId xmlns:p14="http://schemas.microsoft.com/office/powerpoint/2010/main" val="1131277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E8E303-5417-4A78-8E11-4860E01D7E3A}"/>
              </a:ext>
            </a:extLst>
          </p:cNvPr>
          <p:cNvSpPr/>
          <p:nvPr/>
        </p:nvSpPr>
        <p:spPr>
          <a:xfrm>
            <a:off x="707667" y="634276"/>
            <a:ext cx="10249230" cy="3785652"/>
          </a:xfrm>
          <a:prstGeom prst="rect">
            <a:avLst/>
          </a:prstGeom>
        </p:spPr>
        <p:txBody>
          <a:bodyPr wrap="square">
            <a:spAutoFit/>
          </a:bodyPr>
          <a:lstStyle/>
          <a:p>
            <a:pPr algn="ctr"/>
            <a:r>
              <a:rPr lang="en-US" sz="4800" dirty="0">
                <a:ln w="0"/>
                <a:effectLst>
                  <a:outerShdw blurRad="38100" dist="19050" dir="2700000" algn="tl" rotWithShape="0">
                    <a:schemeClr val="dk1">
                      <a:alpha val="40000"/>
                    </a:schemeClr>
                  </a:outerShdw>
                </a:effectLst>
              </a:rPr>
              <a:t>The following slides discuss one of the many scams Chesterfield residents have fallen victim to</a:t>
            </a:r>
          </a:p>
          <a:p>
            <a:pPr algn="ctr"/>
            <a:r>
              <a:rPr lang="en-US" sz="4800" dirty="0">
                <a:ln w="0"/>
                <a:solidFill>
                  <a:schemeClr val="accent1">
                    <a:lumMod val="60000"/>
                    <a:lumOff val="40000"/>
                  </a:schemeClr>
                </a:solidFill>
                <a:effectLst>
                  <a:outerShdw blurRad="38100" dist="19050" dir="2700000" algn="tl" rotWithShape="0">
                    <a:schemeClr val="dk1">
                      <a:alpha val="40000"/>
                    </a:schemeClr>
                  </a:outerShdw>
                </a:effectLst>
              </a:rPr>
              <a:t>This episode:</a:t>
            </a:r>
          </a:p>
          <a:p>
            <a:pPr algn="ctr"/>
            <a:r>
              <a:rPr lang="en-US" sz="4800" dirty="0">
                <a:ln w="0"/>
                <a:solidFill>
                  <a:schemeClr val="accent1">
                    <a:lumMod val="60000"/>
                    <a:lumOff val="40000"/>
                  </a:schemeClr>
                </a:solidFill>
                <a:effectLst>
                  <a:outerShdw blurRad="38100" dist="19050" dir="2700000" algn="tl" rotWithShape="0">
                    <a:schemeClr val="dk1">
                      <a:alpha val="40000"/>
                    </a:schemeClr>
                  </a:outerShdw>
                </a:effectLst>
              </a:rPr>
              <a:t>THE PUPPY SCAM</a:t>
            </a:r>
          </a:p>
        </p:txBody>
      </p:sp>
      <p:pic>
        <p:nvPicPr>
          <p:cNvPr id="4" name="Picture 3">
            <a:extLst>
              <a:ext uri="{FF2B5EF4-FFF2-40B4-BE49-F238E27FC236}">
                <a16:creationId xmlns:a16="http://schemas.microsoft.com/office/drawing/2014/main" id="{24B99383-FF07-48D0-B812-FA098128894B}"/>
              </a:ext>
            </a:extLst>
          </p:cNvPr>
          <p:cNvPicPr>
            <a:picLocks noChangeAspect="1"/>
          </p:cNvPicPr>
          <p:nvPr/>
        </p:nvPicPr>
        <p:blipFill>
          <a:blip r:embed="rId2"/>
          <a:stretch>
            <a:fillRect/>
          </a:stretch>
        </p:blipFill>
        <p:spPr>
          <a:xfrm>
            <a:off x="5429333" y="4890391"/>
            <a:ext cx="1333333" cy="1333333"/>
          </a:xfrm>
          <a:prstGeom prst="rect">
            <a:avLst/>
          </a:prstGeom>
        </p:spPr>
      </p:pic>
    </p:spTree>
    <p:extLst>
      <p:ext uri="{BB962C8B-B14F-4D97-AF65-F5344CB8AC3E}">
        <p14:creationId xmlns:p14="http://schemas.microsoft.com/office/powerpoint/2010/main" val="4220175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6768D-013D-44E8-AE74-2B7830C7B337}"/>
              </a:ext>
            </a:extLst>
          </p:cNvPr>
          <p:cNvSpPr>
            <a:spLocks noGrp="1"/>
          </p:cNvSpPr>
          <p:nvPr>
            <p:ph type="title"/>
          </p:nvPr>
        </p:nvSpPr>
        <p:spPr/>
        <p:txBody>
          <a:bodyPr/>
          <a:lstStyle/>
          <a:p>
            <a:r>
              <a:rPr lang="en-US" dirty="0"/>
              <a:t>The puppy scam</a:t>
            </a:r>
          </a:p>
        </p:txBody>
      </p:sp>
      <p:sp>
        <p:nvSpPr>
          <p:cNvPr id="3" name="Content Placeholder 2">
            <a:extLst>
              <a:ext uri="{FF2B5EF4-FFF2-40B4-BE49-F238E27FC236}">
                <a16:creationId xmlns:a16="http://schemas.microsoft.com/office/drawing/2014/main" id="{6D600F2E-8012-4ED3-97AF-D0D0745547EC}"/>
              </a:ext>
            </a:extLst>
          </p:cNvPr>
          <p:cNvSpPr>
            <a:spLocks noGrp="1"/>
          </p:cNvSpPr>
          <p:nvPr>
            <p:ph sz="quarter" idx="13"/>
          </p:nvPr>
        </p:nvSpPr>
        <p:spPr>
          <a:xfrm>
            <a:off x="685801" y="2019133"/>
            <a:ext cx="10394707" cy="3311189"/>
          </a:xfrm>
        </p:spPr>
        <p:txBody>
          <a:bodyPr/>
          <a:lstStyle/>
          <a:p>
            <a:r>
              <a:rPr lang="en-US" dirty="0"/>
              <a:t>In this scam, the suspect posts </a:t>
            </a:r>
            <a:r>
              <a:rPr lang="en-US"/>
              <a:t>an ad </a:t>
            </a:r>
            <a:r>
              <a:rPr lang="en-US" dirty="0"/>
              <a:t>on a fraudulent website indicating a puppy for sale.  The website looks legitimate with photos.  In this particular case, The victim believed she was getting an incredible deal from the breeder on this website.  She initiated contact and filled out an application for the dog she wanted online</a:t>
            </a:r>
          </a:p>
          <a:p>
            <a:r>
              <a:rPr lang="en-US" dirty="0"/>
              <a:t>The victim was then contacted by a subject via email posing as the dog breeder </a:t>
            </a:r>
          </a:p>
          <a:p>
            <a:pPr marL="0" indent="0">
              <a:buNone/>
            </a:pPr>
            <a:endParaRPr lang="en-US" dirty="0"/>
          </a:p>
          <a:p>
            <a:endParaRPr lang="en-US" dirty="0"/>
          </a:p>
          <a:p>
            <a:endParaRPr lang="en-US" dirty="0"/>
          </a:p>
        </p:txBody>
      </p:sp>
      <p:pic>
        <p:nvPicPr>
          <p:cNvPr id="5" name="Picture 4">
            <a:extLst>
              <a:ext uri="{FF2B5EF4-FFF2-40B4-BE49-F238E27FC236}">
                <a16:creationId xmlns:a16="http://schemas.microsoft.com/office/drawing/2014/main" id="{CD493AF7-FF10-4CBE-B678-B4F35088FC2C}"/>
              </a:ext>
            </a:extLst>
          </p:cNvPr>
          <p:cNvPicPr>
            <a:picLocks noChangeAspect="1"/>
          </p:cNvPicPr>
          <p:nvPr/>
        </p:nvPicPr>
        <p:blipFill>
          <a:blip r:embed="rId2"/>
          <a:stretch>
            <a:fillRect/>
          </a:stretch>
        </p:blipFill>
        <p:spPr>
          <a:xfrm>
            <a:off x="10064944" y="219424"/>
            <a:ext cx="1333333" cy="1333333"/>
          </a:xfrm>
          <a:prstGeom prst="rect">
            <a:avLst/>
          </a:prstGeom>
        </p:spPr>
      </p:pic>
    </p:spTree>
    <p:extLst>
      <p:ext uri="{BB962C8B-B14F-4D97-AF65-F5344CB8AC3E}">
        <p14:creationId xmlns:p14="http://schemas.microsoft.com/office/powerpoint/2010/main" val="3090745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33783-B0DA-4DB8-B0A0-38CEFC097881}"/>
              </a:ext>
            </a:extLst>
          </p:cNvPr>
          <p:cNvSpPr>
            <a:spLocks noGrp="1"/>
          </p:cNvSpPr>
          <p:nvPr>
            <p:ph type="title"/>
          </p:nvPr>
        </p:nvSpPr>
        <p:spPr/>
        <p:txBody>
          <a:bodyPr/>
          <a:lstStyle/>
          <a:p>
            <a:r>
              <a:rPr lang="en-US" dirty="0"/>
              <a:t>The puppy scam</a:t>
            </a:r>
          </a:p>
        </p:txBody>
      </p:sp>
      <p:sp>
        <p:nvSpPr>
          <p:cNvPr id="3" name="Content Placeholder 2">
            <a:extLst>
              <a:ext uri="{FF2B5EF4-FFF2-40B4-BE49-F238E27FC236}">
                <a16:creationId xmlns:a16="http://schemas.microsoft.com/office/drawing/2014/main" id="{42C7F52D-A249-4EA6-AE12-E9060E0C0437}"/>
              </a:ext>
            </a:extLst>
          </p:cNvPr>
          <p:cNvSpPr>
            <a:spLocks noGrp="1"/>
          </p:cNvSpPr>
          <p:nvPr>
            <p:ph sz="quarter" idx="13"/>
          </p:nvPr>
        </p:nvSpPr>
        <p:spPr>
          <a:xfrm>
            <a:off x="687976" y="1141046"/>
            <a:ext cx="10394707" cy="3311189"/>
          </a:xfrm>
        </p:spPr>
        <p:txBody>
          <a:bodyPr/>
          <a:lstStyle/>
          <a:p>
            <a:r>
              <a:rPr lang="en-US" dirty="0"/>
              <a:t>The “breeder” then claimed the victim needed to pay for the dog via online payment.  The price for the dog was about half of what a legitimate breeder would charge</a:t>
            </a:r>
          </a:p>
          <a:p>
            <a:r>
              <a:rPr lang="en-US" dirty="0"/>
              <a:t>Once that payment was made, the “breeder” told the victim she needed to pay a refundable deposit for the shipment of the dog via  3</a:t>
            </a:r>
            <a:r>
              <a:rPr lang="en-US" baseline="30000" dirty="0"/>
              <a:t>rd</a:t>
            </a:r>
            <a:r>
              <a:rPr lang="en-US" dirty="0"/>
              <a:t> party delivery.</a:t>
            </a:r>
          </a:p>
          <a:p>
            <a:r>
              <a:rPr lang="en-US" dirty="0"/>
              <a:t>The dog was never delivered and all communication ceased after the money was sent </a:t>
            </a:r>
          </a:p>
        </p:txBody>
      </p:sp>
      <p:pic>
        <p:nvPicPr>
          <p:cNvPr id="5" name="Picture 4">
            <a:extLst>
              <a:ext uri="{FF2B5EF4-FFF2-40B4-BE49-F238E27FC236}">
                <a16:creationId xmlns:a16="http://schemas.microsoft.com/office/drawing/2014/main" id="{BAA48F61-01EA-4087-BD4F-D6873117CA64}"/>
              </a:ext>
            </a:extLst>
          </p:cNvPr>
          <p:cNvPicPr>
            <a:picLocks noChangeAspect="1"/>
          </p:cNvPicPr>
          <p:nvPr/>
        </p:nvPicPr>
        <p:blipFill>
          <a:blip r:embed="rId2"/>
          <a:stretch>
            <a:fillRect/>
          </a:stretch>
        </p:blipFill>
        <p:spPr>
          <a:xfrm>
            <a:off x="10170691" y="246757"/>
            <a:ext cx="1333333" cy="1333333"/>
          </a:xfrm>
          <a:prstGeom prst="rect">
            <a:avLst/>
          </a:prstGeom>
        </p:spPr>
      </p:pic>
    </p:spTree>
    <p:extLst>
      <p:ext uri="{BB962C8B-B14F-4D97-AF65-F5344CB8AC3E}">
        <p14:creationId xmlns:p14="http://schemas.microsoft.com/office/powerpoint/2010/main" val="3571578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FF9EE-DA87-48FC-9EF1-31465F8216BF}"/>
              </a:ext>
            </a:extLst>
          </p:cNvPr>
          <p:cNvSpPr>
            <a:spLocks noGrp="1"/>
          </p:cNvSpPr>
          <p:nvPr>
            <p:ph type="title"/>
          </p:nvPr>
        </p:nvSpPr>
        <p:spPr/>
        <p:txBody>
          <a:bodyPr/>
          <a:lstStyle/>
          <a:p>
            <a:r>
              <a:rPr lang="en-US" dirty="0"/>
              <a:t>The puppy scam</a:t>
            </a:r>
          </a:p>
        </p:txBody>
      </p:sp>
      <p:sp>
        <p:nvSpPr>
          <p:cNvPr id="3" name="Content Placeholder 2">
            <a:extLst>
              <a:ext uri="{FF2B5EF4-FFF2-40B4-BE49-F238E27FC236}">
                <a16:creationId xmlns:a16="http://schemas.microsoft.com/office/drawing/2014/main" id="{8AD4A77A-76C9-4685-825D-4A6D0978A1A6}"/>
              </a:ext>
            </a:extLst>
          </p:cNvPr>
          <p:cNvSpPr>
            <a:spLocks noGrp="1"/>
          </p:cNvSpPr>
          <p:nvPr>
            <p:ph sz="quarter" idx="13"/>
          </p:nvPr>
        </p:nvSpPr>
        <p:spPr>
          <a:xfrm>
            <a:off x="614238" y="1261782"/>
            <a:ext cx="10394707" cy="3311189"/>
          </a:xfrm>
        </p:spPr>
        <p:txBody>
          <a:bodyPr/>
          <a:lstStyle/>
          <a:p>
            <a:r>
              <a:rPr lang="en-US" dirty="0"/>
              <a:t>A quick investigation of the website, email, and phone numbers through open source searches  revealed this breeder was known to be a fraud.</a:t>
            </a:r>
          </a:p>
          <a:p>
            <a:r>
              <a:rPr lang="en-US" dirty="0"/>
              <a:t> the victim thought she was communicating with someone from another state, but in fact, all communication had been operating outside of the united states.  </a:t>
            </a:r>
          </a:p>
          <a:p>
            <a:pPr marL="0" indent="0">
              <a:buNone/>
            </a:pPr>
            <a:endParaRPr lang="en-US" dirty="0"/>
          </a:p>
        </p:txBody>
      </p:sp>
      <p:pic>
        <p:nvPicPr>
          <p:cNvPr id="5" name="Picture 4">
            <a:extLst>
              <a:ext uri="{FF2B5EF4-FFF2-40B4-BE49-F238E27FC236}">
                <a16:creationId xmlns:a16="http://schemas.microsoft.com/office/drawing/2014/main" id="{52D2C962-7D83-458D-AABD-FB4C25EBB4BC}"/>
              </a:ext>
            </a:extLst>
          </p:cNvPr>
          <p:cNvPicPr>
            <a:picLocks noChangeAspect="1"/>
          </p:cNvPicPr>
          <p:nvPr/>
        </p:nvPicPr>
        <p:blipFill>
          <a:blip r:embed="rId2"/>
          <a:stretch>
            <a:fillRect/>
          </a:stretch>
        </p:blipFill>
        <p:spPr>
          <a:xfrm>
            <a:off x="10088798" y="154306"/>
            <a:ext cx="1333333" cy="1333333"/>
          </a:xfrm>
          <a:prstGeom prst="rect">
            <a:avLst/>
          </a:prstGeom>
        </p:spPr>
      </p:pic>
    </p:spTree>
    <p:extLst>
      <p:ext uri="{BB962C8B-B14F-4D97-AF65-F5344CB8AC3E}">
        <p14:creationId xmlns:p14="http://schemas.microsoft.com/office/powerpoint/2010/main" val="2941670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70771-1988-4F56-9230-ADAA8DBA4643}"/>
              </a:ext>
            </a:extLst>
          </p:cNvPr>
          <p:cNvSpPr>
            <a:spLocks noGrp="1"/>
          </p:cNvSpPr>
          <p:nvPr>
            <p:ph type="title"/>
          </p:nvPr>
        </p:nvSpPr>
        <p:spPr/>
        <p:txBody>
          <a:bodyPr/>
          <a:lstStyle/>
          <a:p>
            <a:r>
              <a:rPr lang="en-US" dirty="0"/>
              <a:t>The puppy scam</a:t>
            </a:r>
          </a:p>
        </p:txBody>
      </p:sp>
      <p:sp>
        <p:nvSpPr>
          <p:cNvPr id="3" name="Content Placeholder 2">
            <a:extLst>
              <a:ext uri="{FF2B5EF4-FFF2-40B4-BE49-F238E27FC236}">
                <a16:creationId xmlns:a16="http://schemas.microsoft.com/office/drawing/2014/main" id="{A7C616B0-ED76-4FCF-98A4-F11072D70291}"/>
              </a:ext>
            </a:extLst>
          </p:cNvPr>
          <p:cNvSpPr>
            <a:spLocks noGrp="1"/>
          </p:cNvSpPr>
          <p:nvPr>
            <p:ph sz="quarter" idx="13"/>
          </p:nvPr>
        </p:nvSpPr>
        <p:spPr>
          <a:xfrm>
            <a:off x="685801" y="1837765"/>
            <a:ext cx="10394707" cy="3311189"/>
          </a:xfrm>
        </p:spPr>
        <p:txBody>
          <a:bodyPr>
            <a:normAutofit fontScale="92500"/>
          </a:bodyPr>
          <a:lstStyle/>
          <a:p>
            <a:pPr marL="0" indent="0">
              <a:buNone/>
            </a:pPr>
            <a:r>
              <a:rPr lang="en-US" u="sng" dirty="0"/>
              <a:t>What can you do?</a:t>
            </a:r>
          </a:p>
          <a:p>
            <a:pPr marL="457200" indent="-457200">
              <a:buAutoNum type="arabicParenR"/>
            </a:pPr>
            <a:r>
              <a:rPr lang="en-US" dirty="0"/>
              <a:t>Verify you are communicating with a legitimate breeder </a:t>
            </a:r>
          </a:p>
          <a:p>
            <a:pPr marL="457200" indent="-457200">
              <a:buAutoNum type="arabicParenR"/>
            </a:pPr>
            <a:r>
              <a:rPr lang="en-US" dirty="0"/>
              <a:t>If it seems too good of a deal to be true, it probably is</a:t>
            </a:r>
          </a:p>
          <a:p>
            <a:pPr marL="457200" indent="-457200">
              <a:buAutoNum type="arabicParenR"/>
            </a:pPr>
            <a:r>
              <a:rPr lang="en-US" dirty="0"/>
              <a:t>Perform a check of websites and phone numbers through open source searches to see if they come back to who they say they do</a:t>
            </a:r>
          </a:p>
          <a:p>
            <a:pPr marL="457200" indent="-457200">
              <a:buAutoNum type="arabicParenR"/>
            </a:pPr>
            <a:r>
              <a:rPr lang="en-US" dirty="0"/>
              <a:t>If delivery is to be done by a 3</a:t>
            </a:r>
            <a:r>
              <a:rPr lang="en-US" baseline="30000" dirty="0"/>
              <a:t>rd</a:t>
            </a:r>
            <a:r>
              <a:rPr lang="en-US" dirty="0"/>
              <a:t> party, research the 3</a:t>
            </a:r>
            <a:r>
              <a:rPr lang="en-US" baseline="30000" dirty="0"/>
              <a:t>rd</a:t>
            </a:r>
            <a:r>
              <a:rPr lang="en-US" dirty="0"/>
              <a:t> party as well to verify it is legitimate</a:t>
            </a:r>
          </a:p>
          <a:p>
            <a:pPr marL="457200" indent="-457200">
              <a:buAutoNum type="arabicParenR"/>
            </a:pPr>
            <a:r>
              <a:rPr lang="en-US" dirty="0"/>
              <a:t>Don’t ever buy a puppy sight unseen</a:t>
            </a:r>
          </a:p>
          <a:p>
            <a:pPr marL="457200" indent="-457200">
              <a:buAutoNum type="arabicParenR"/>
            </a:pPr>
            <a:endParaRPr lang="en-US" dirty="0"/>
          </a:p>
        </p:txBody>
      </p:sp>
      <p:pic>
        <p:nvPicPr>
          <p:cNvPr id="5" name="Picture 4">
            <a:extLst>
              <a:ext uri="{FF2B5EF4-FFF2-40B4-BE49-F238E27FC236}">
                <a16:creationId xmlns:a16="http://schemas.microsoft.com/office/drawing/2014/main" id="{6946D802-57BD-41CB-AD7B-D008CA93508B}"/>
              </a:ext>
            </a:extLst>
          </p:cNvPr>
          <p:cNvPicPr>
            <a:picLocks noChangeAspect="1"/>
          </p:cNvPicPr>
          <p:nvPr/>
        </p:nvPicPr>
        <p:blipFill>
          <a:blip r:embed="rId2"/>
          <a:stretch>
            <a:fillRect/>
          </a:stretch>
        </p:blipFill>
        <p:spPr>
          <a:xfrm>
            <a:off x="10172866" y="138403"/>
            <a:ext cx="1333333" cy="1333333"/>
          </a:xfrm>
          <a:prstGeom prst="rect">
            <a:avLst/>
          </a:prstGeom>
        </p:spPr>
      </p:pic>
    </p:spTree>
    <p:extLst>
      <p:ext uri="{BB962C8B-B14F-4D97-AF65-F5344CB8AC3E}">
        <p14:creationId xmlns:p14="http://schemas.microsoft.com/office/powerpoint/2010/main" val="3432414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D0D1F-E081-445F-A8BF-6BDCBF47D151}"/>
              </a:ext>
            </a:extLst>
          </p:cNvPr>
          <p:cNvSpPr>
            <a:spLocks noGrp="1"/>
          </p:cNvSpPr>
          <p:nvPr>
            <p:ph type="title"/>
          </p:nvPr>
        </p:nvSpPr>
        <p:spPr/>
        <p:txBody>
          <a:bodyPr/>
          <a:lstStyle/>
          <a:p>
            <a:r>
              <a:rPr lang="en-US" dirty="0"/>
              <a:t>The puppy scam</a:t>
            </a:r>
          </a:p>
        </p:txBody>
      </p:sp>
      <p:sp>
        <p:nvSpPr>
          <p:cNvPr id="3" name="Content Placeholder 2">
            <a:extLst>
              <a:ext uri="{FF2B5EF4-FFF2-40B4-BE49-F238E27FC236}">
                <a16:creationId xmlns:a16="http://schemas.microsoft.com/office/drawing/2014/main" id="{B9097193-7BAF-468F-BBE0-381CC243ACDD}"/>
              </a:ext>
            </a:extLst>
          </p:cNvPr>
          <p:cNvSpPr>
            <a:spLocks noGrp="1"/>
          </p:cNvSpPr>
          <p:nvPr>
            <p:ph sz="quarter" idx="13"/>
          </p:nvPr>
        </p:nvSpPr>
        <p:spPr>
          <a:xfrm>
            <a:off x="687976" y="1837765"/>
            <a:ext cx="10394707" cy="3311189"/>
          </a:xfrm>
        </p:spPr>
        <p:txBody>
          <a:bodyPr>
            <a:normAutofit/>
          </a:bodyPr>
          <a:lstStyle/>
          <a:p>
            <a:pPr marL="0" indent="0">
              <a:buNone/>
            </a:pPr>
            <a:r>
              <a:rPr lang="en-US" dirty="0"/>
              <a:t>Verifying through Google (or other reputable search engines)</a:t>
            </a:r>
          </a:p>
          <a:p>
            <a:pPr marL="457200" indent="-457200">
              <a:buAutoNum type="alphaLcParenR"/>
            </a:pPr>
            <a:r>
              <a:rPr lang="en-US" dirty="0"/>
              <a:t>a quick search of the puppy website on google revealed multiple red flags about the website being fraudulent</a:t>
            </a:r>
          </a:p>
          <a:p>
            <a:pPr marL="457200" indent="-457200">
              <a:buAutoNum type="alphaLcParenR"/>
            </a:pPr>
            <a:r>
              <a:rPr lang="en-US" dirty="0"/>
              <a:t>Normally, if you type in a legitimate business’ phone number in google search, the business will pop up as the first result.  If it does not, that is a red flag</a:t>
            </a:r>
          </a:p>
          <a:p>
            <a:pPr marL="457200" indent="-457200">
              <a:buAutoNum type="alphaLcParenR"/>
            </a:pPr>
            <a:r>
              <a:rPr lang="en-US" dirty="0"/>
              <a:t>Don’t trust an email address at face value.  They are too easy to create and extremely difficult to track</a:t>
            </a:r>
          </a:p>
          <a:p>
            <a:pPr marL="0" indent="0">
              <a:buNone/>
            </a:pPr>
            <a:endParaRPr lang="en-US" dirty="0"/>
          </a:p>
        </p:txBody>
      </p:sp>
      <p:pic>
        <p:nvPicPr>
          <p:cNvPr id="5" name="Picture 4">
            <a:extLst>
              <a:ext uri="{FF2B5EF4-FFF2-40B4-BE49-F238E27FC236}">
                <a16:creationId xmlns:a16="http://schemas.microsoft.com/office/drawing/2014/main" id="{31DB9431-564A-4B06-89E8-9E42626EDA8A}"/>
              </a:ext>
            </a:extLst>
          </p:cNvPr>
          <p:cNvPicPr>
            <a:picLocks noChangeAspect="1"/>
          </p:cNvPicPr>
          <p:nvPr/>
        </p:nvPicPr>
        <p:blipFill>
          <a:blip r:embed="rId2"/>
          <a:stretch>
            <a:fillRect/>
          </a:stretch>
        </p:blipFill>
        <p:spPr>
          <a:xfrm>
            <a:off x="10172866" y="146354"/>
            <a:ext cx="1333333" cy="1333333"/>
          </a:xfrm>
          <a:prstGeom prst="rect">
            <a:avLst/>
          </a:prstGeom>
        </p:spPr>
      </p:pic>
    </p:spTree>
    <p:extLst>
      <p:ext uri="{BB962C8B-B14F-4D97-AF65-F5344CB8AC3E}">
        <p14:creationId xmlns:p14="http://schemas.microsoft.com/office/powerpoint/2010/main" val="2492941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8B4A0-3F02-42FD-B1B9-57A35E2B4513}"/>
              </a:ext>
            </a:extLst>
          </p:cNvPr>
          <p:cNvSpPr>
            <a:spLocks noGrp="1"/>
          </p:cNvSpPr>
          <p:nvPr>
            <p:ph type="title"/>
          </p:nvPr>
        </p:nvSpPr>
        <p:spPr/>
        <p:txBody>
          <a:bodyPr/>
          <a:lstStyle/>
          <a:p>
            <a:r>
              <a:rPr lang="en-US" dirty="0"/>
              <a:t>The puppy scam</a:t>
            </a:r>
          </a:p>
        </p:txBody>
      </p:sp>
      <p:sp>
        <p:nvSpPr>
          <p:cNvPr id="3" name="Content Placeholder 2">
            <a:extLst>
              <a:ext uri="{FF2B5EF4-FFF2-40B4-BE49-F238E27FC236}">
                <a16:creationId xmlns:a16="http://schemas.microsoft.com/office/drawing/2014/main" id="{54694455-5785-44F8-AAC1-A929EB941CA9}"/>
              </a:ext>
            </a:extLst>
          </p:cNvPr>
          <p:cNvSpPr>
            <a:spLocks noGrp="1"/>
          </p:cNvSpPr>
          <p:nvPr>
            <p:ph sz="quarter" idx="13"/>
          </p:nvPr>
        </p:nvSpPr>
        <p:spPr>
          <a:xfrm>
            <a:off x="685800" y="1261782"/>
            <a:ext cx="10394707" cy="3311189"/>
          </a:xfrm>
        </p:spPr>
        <p:txBody>
          <a:bodyPr/>
          <a:lstStyle/>
          <a:p>
            <a:r>
              <a:rPr lang="en-US" dirty="0"/>
              <a:t>If you are not sure if a company you are in communication with </a:t>
            </a:r>
            <a:r>
              <a:rPr lang="en-US"/>
              <a:t>is legitimate, </a:t>
            </a:r>
            <a:r>
              <a:rPr lang="en-US" dirty="0"/>
              <a:t>do your research before you do business with them</a:t>
            </a:r>
          </a:p>
          <a:p>
            <a:r>
              <a:rPr lang="en-US" dirty="0"/>
              <a:t>Never pay money online for something unless you are 100% sure it is legitimate.  You will never see that money again</a:t>
            </a:r>
          </a:p>
          <a:p>
            <a:r>
              <a:rPr lang="en-US" dirty="0"/>
              <a:t>If you believe you are being defrauded, Report it to your local  police department</a:t>
            </a:r>
          </a:p>
          <a:p>
            <a:r>
              <a:rPr lang="en-US" dirty="0"/>
              <a:t>Also Report online to the Federal Trade Commission : </a:t>
            </a:r>
            <a:r>
              <a:rPr lang="en-US" dirty="0">
                <a:hlinkClick r:id="rId2"/>
              </a:rPr>
              <a:t>ftc.gov</a:t>
            </a:r>
            <a:endParaRPr lang="en-US" dirty="0"/>
          </a:p>
        </p:txBody>
      </p:sp>
      <p:pic>
        <p:nvPicPr>
          <p:cNvPr id="5" name="Picture 4">
            <a:extLst>
              <a:ext uri="{FF2B5EF4-FFF2-40B4-BE49-F238E27FC236}">
                <a16:creationId xmlns:a16="http://schemas.microsoft.com/office/drawing/2014/main" id="{76CC4022-4987-4094-8F41-DCA7ABA739DF}"/>
              </a:ext>
            </a:extLst>
          </p:cNvPr>
          <p:cNvPicPr>
            <a:picLocks noChangeAspect="1"/>
          </p:cNvPicPr>
          <p:nvPr/>
        </p:nvPicPr>
        <p:blipFill>
          <a:blip r:embed="rId3"/>
          <a:stretch>
            <a:fillRect/>
          </a:stretch>
        </p:blipFill>
        <p:spPr>
          <a:xfrm>
            <a:off x="9747174" y="217916"/>
            <a:ext cx="1333333" cy="1333333"/>
          </a:xfrm>
          <a:prstGeom prst="rect">
            <a:avLst/>
          </a:prstGeom>
        </p:spPr>
      </p:pic>
    </p:spTree>
    <p:extLst>
      <p:ext uri="{BB962C8B-B14F-4D97-AF65-F5344CB8AC3E}">
        <p14:creationId xmlns:p14="http://schemas.microsoft.com/office/powerpoint/2010/main" val="27814811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emplate>TM04033927[[fn=Main Event]]</Template>
  <TotalTime>151</TotalTime>
  <Words>521</Words>
  <Application>Microsoft Office PowerPoint</Application>
  <PresentationFormat>Widescreen</PresentationFormat>
  <Paragraphs>34</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Impact</vt:lpstr>
      <vt:lpstr>Main Event</vt:lpstr>
      <vt:lpstr>Don’t be a victim</vt:lpstr>
      <vt:lpstr>PowerPoint Presentation</vt:lpstr>
      <vt:lpstr>PowerPoint Presentation</vt:lpstr>
      <vt:lpstr>The puppy scam</vt:lpstr>
      <vt:lpstr>The puppy scam</vt:lpstr>
      <vt:lpstr>The puppy scam</vt:lpstr>
      <vt:lpstr>The puppy scam</vt:lpstr>
      <vt:lpstr>The puppy scam</vt:lpstr>
      <vt:lpstr>The puppy scam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be a victim</dc:title>
  <dc:creator>Keith Rider</dc:creator>
  <cp:lastModifiedBy>Keith Rider</cp:lastModifiedBy>
  <cp:revision>26</cp:revision>
  <dcterms:created xsi:type="dcterms:W3CDTF">2021-02-09T16:52:35Z</dcterms:created>
  <dcterms:modified xsi:type="dcterms:W3CDTF">2021-03-05T14:09:39Z</dcterms:modified>
</cp:coreProperties>
</file>